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  <p:sldMasterId id="2147483674" r:id="rId5"/>
    <p:sldMasterId id="2147483676" r:id="rId6"/>
    <p:sldMasterId id="2147483690" r:id="rId7"/>
  </p:sldMasterIdLst>
  <p:notesMasterIdLst>
    <p:notesMasterId r:id="rId11"/>
  </p:notesMasterIdLst>
  <p:sldIdLst>
    <p:sldId id="270" r:id="rId8"/>
    <p:sldId id="280" r:id="rId9"/>
    <p:sldId id="281" r:id="rId10"/>
  </p:sldIdLst>
  <p:sldSz cx="12192000" cy="6858000"/>
  <p:notesSz cx="9872663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847" userDrawn="1">
          <p15:clr>
            <a:srgbClr val="A4A3A4"/>
          </p15:clr>
        </p15:guide>
        <p15:guide id="2" pos="17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E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6357" autoAdjust="0"/>
  </p:normalViewPr>
  <p:slideViewPr>
    <p:cSldViewPr>
      <p:cViewPr varScale="1">
        <p:scale>
          <a:sx n="114" d="100"/>
          <a:sy n="114" d="100"/>
        </p:scale>
        <p:origin x="300" y="84"/>
      </p:cViewPr>
      <p:guideLst>
        <p:guide orient="horz" pos="1847"/>
        <p:guide pos="17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8362" cy="341095"/>
          </a:xfrm>
          <a:prstGeom prst="rect">
            <a:avLst/>
          </a:prstGeom>
        </p:spPr>
        <p:txBody>
          <a:bodyPr vert="horz" lIns="59037" tIns="29519" rIns="59037" bIns="29519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30" y="1"/>
            <a:ext cx="4278361" cy="341095"/>
          </a:xfrm>
          <a:prstGeom prst="rect">
            <a:avLst/>
          </a:prstGeom>
        </p:spPr>
        <p:txBody>
          <a:bodyPr vert="horz" lIns="59037" tIns="29519" rIns="59037" bIns="29519" rtlCol="0"/>
          <a:lstStyle>
            <a:lvl1pPr algn="r">
              <a:defRPr sz="800"/>
            </a:lvl1pPr>
          </a:lstStyle>
          <a:p>
            <a:fld id="{E3BD945C-ED8F-B54A-881F-D69ED8F7B3FC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50900"/>
            <a:ext cx="4075113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9037" tIns="29519" rIns="59037" bIns="295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74" y="3271684"/>
            <a:ext cx="7897716" cy="2676282"/>
          </a:xfrm>
          <a:prstGeom prst="rect">
            <a:avLst/>
          </a:prstGeom>
        </p:spPr>
        <p:txBody>
          <a:bodyPr vert="horz" lIns="59037" tIns="29519" rIns="59037" bIns="29519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582"/>
            <a:ext cx="4278362" cy="341095"/>
          </a:xfrm>
          <a:prstGeom prst="rect">
            <a:avLst/>
          </a:prstGeom>
        </p:spPr>
        <p:txBody>
          <a:bodyPr vert="horz" lIns="59037" tIns="29519" rIns="59037" bIns="29519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30" y="6456582"/>
            <a:ext cx="4278361" cy="341095"/>
          </a:xfrm>
          <a:prstGeom prst="rect">
            <a:avLst/>
          </a:prstGeom>
        </p:spPr>
        <p:txBody>
          <a:bodyPr vert="horz" lIns="59037" tIns="29519" rIns="59037" bIns="29519" rtlCol="0" anchor="b"/>
          <a:lstStyle>
            <a:lvl1pPr algn="r">
              <a:defRPr sz="800"/>
            </a:lvl1pPr>
          </a:lstStyle>
          <a:p>
            <a:fld id="{7494360A-A8B1-0247-99A2-92F92A26A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1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74370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1pPr>
    <a:lvl2pPr marL="337187" algn="l" defTabSz="674370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2pPr>
    <a:lvl3pPr marL="674370" algn="l" defTabSz="674370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3pPr>
    <a:lvl4pPr marL="1011554" algn="l" defTabSz="674370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4pPr>
    <a:lvl5pPr marL="1348740" algn="l" defTabSz="674370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5pPr>
    <a:lvl6pPr marL="1685926" algn="l" defTabSz="674370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6pPr>
    <a:lvl7pPr marL="2023109" algn="l" defTabSz="674370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7pPr>
    <a:lvl8pPr marL="2360294" algn="l" defTabSz="674370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8pPr>
    <a:lvl9pPr marL="2697479" algn="l" defTabSz="674370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4360A-A8B1-0247-99A2-92F92A26AD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6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4360A-A8B1-0247-99A2-92F92A26A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12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4360A-A8B1-0247-99A2-92F92A26AD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3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58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8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82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30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3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91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27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3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2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7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17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5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83209-4419-6968-9836-F9EBFC7571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01F33E-74E2-497C-B5FB-B4F798DC617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5821363" y="6720840"/>
            <a:ext cx="39052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6849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488654" rtl="0" eaLnBrk="1" latinLnBrk="0" hangingPunct="1">
        <a:lnSpc>
          <a:spcPct val="90000"/>
        </a:lnSpc>
        <a:spcBef>
          <a:spcPct val="0"/>
        </a:spcBef>
        <a:buNone/>
        <a:defRPr sz="23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164" indent="-122164" algn="l" defTabSz="488654" rtl="0" eaLnBrk="1" latinLnBrk="0" hangingPunct="1">
        <a:lnSpc>
          <a:spcPct val="90000"/>
        </a:lnSpc>
        <a:spcBef>
          <a:spcPts val="53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1pPr>
      <a:lvl2pPr marL="366492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2pPr>
      <a:lvl3pPr marL="610819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855146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4pPr>
      <a:lvl5pPr marL="1099473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5pPr>
      <a:lvl6pPr marL="1343801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6pPr>
      <a:lvl7pPr marL="1588128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7pPr>
      <a:lvl8pPr marL="1832456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8pPr>
      <a:lvl9pPr marL="2076783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1pPr>
      <a:lvl2pPr marL="244327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2pPr>
      <a:lvl3pPr marL="488654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3pPr>
      <a:lvl4pPr marL="732983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4pPr>
      <a:lvl5pPr marL="977310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5pPr>
      <a:lvl6pPr marL="1221637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6pPr>
      <a:lvl7pPr marL="1465964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7pPr>
      <a:lvl8pPr marL="1710292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8pPr>
      <a:lvl9pPr marL="1954620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229571-3FD1-B8D9-FD97-6961755EFF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2E6338-CF67-499D-A050-F8B7741D2F8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5821363" y="6720840"/>
            <a:ext cx="39052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85693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488654" rtl="0" eaLnBrk="1" latinLnBrk="0" hangingPunct="1">
        <a:lnSpc>
          <a:spcPct val="90000"/>
        </a:lnSpc>
        <a:spcBef>
          <a:spcPct val="0"/>
        </a:spcBef>
        <a:buNone/>
        <a:defRPr sz="23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164" indent="-122164" algn="l" defTabSz="488654" rtl="0" eaLnBrk="1" latinLnBrk="0" hangingPunct="1">
        <a:lnSpc>
          <a:spcPct val="90000"/>
        </a:lnSpc>
        <a:spcBef>
          <a:spcPts val="53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1pPr>
      <a:lvl2pPr marL="366492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2pPr>
      <a:lvl3pPr marL="610819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855146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4pPr>
      <a:lvl5pPr marL="1099473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5pPr>
      <a:lvl6pPr marL="1343801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6pPr>
      <a:lvl7pPr marL="1588128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7pPr>
      <a:lvl8pPr marL="1832456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8pPr>
      <a:lvl9pPr marL="2076783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1pPr>
      <a:lvl2pPr marL="244327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2pPr>
      <a:lvl3pPr marL="488654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3pPr>
      <a:lvl4pPr marL="732983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4pPr>
      <a:lvl5pPr marL="977310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5pPr>
      <a:lvl6pPr marL="1221637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6pPr>
      <a:lvl7pPr marL="1465964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7pPr>
      <a:lvl8pPr marL="1710292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8pPr>
      <a:lvl9pPr marL="1954620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DC1024-B637-CF67-C944-75F4E8C92F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00389D-C1FB-456E-AF45-C201B916D6A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5821363" y="6720840"/>
            <a:ext cx="39052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58980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488654" rtl="0" eaLnBrk="1" latinLnBrk="0" hangingPunct="1">
        <a:lnSpc>
          <a:spcPct val="90000"/>
        </a:lnSpc>
        <a:spcBef>
          <a:spcPct val="0"/>
        </a:spcBef>
        <a:buNone/>
        <a:defRPr sz="23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164" indent="-122164" algn="l" defTabSz="488654" rtl="0" eaLnBrk="1" latinLnBrk="0" hangingPunct="1">
        <a:lnSpc>
          <a:spcPct val="90000"/>
        </a:lnSpc>
        <a:spcBef>
          <a:spcPts val="53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1pPr>
      <a:lvl2pPr marL="366492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2pPr>
      <a:lvl3pPr marL="610819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855146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4pPr>
      <a:lvl5pPr marL="1099473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5pPr>
      <a:lvl6pPr marL="1343801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6pPr>
      <a:lvl7pPr marL="1588128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7pPr>
      <a:lvl8pPr marL="1832456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8pPr>
      <a:lvl9pPr marL="2076783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1pPr>
      <a:lvl2pPr marL="244327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2pPr>
      <a:lvl3pPr marL="488654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3pPr>
      <a:lvl4pPr marL="732983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4pPr>
      <a:lvl5pPr marL="977310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5pPr>
      <a:lvl6pPr marL="1221637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6pPr>
      <a:lvl7pPr marL="1465964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7pPr>
      <a:lvl8pPr marL="1710292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8pPr>
      <a:lvl9pPr marL="1954620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E24A6F-A6D8-2757-BC37-E682E910F3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0A6D5B-A4C8-4987-AE1F-CEDC45516CD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5821363" y="6720840"/>
            <a:ext cx="39052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43511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BC2CA5-A09E-9CC9-BC80-ABEABF2127C8}"/>
              </a:ext>
            </a:extLst>
          </p:cNvPr>
          <p:cNvSpPr txBox="1"/>
          <p:nvPr/>
        </p:nvSpPr>
        <p:spPr>
          <a:xfrm>
            <a:off x="6915738" y="3036849"/>
            <a:ext cx="2196000" cy="9843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Love Joes Burritos and Wraps</a:t>
            </a:r>
          </a:p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Freshly Baked Pizza</a:t>
            </a:r>
          </a:p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Pasta and Sauces</a:t>
            </a:r>
          </a:p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Topped Jacket Potatoes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26B001-DFAB-AFCD-3B60-04C5467D1129}"/>
              </a:ext>
            </a:extLst>
          </p:cNvPr>
          <p:cNvSpPr txBox="1"/>
          <p:nvPr/>
        </p:nvSpPr>
        <p:spPr>
          <a:xfrm>
            <a:off x="6915738" y="5228016"/>
            <a:ext cx="2196000" cy="73039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 healthy selection of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Fresh Salads, Fresh Sandwiches, Baguettes and Wraps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AC664-8295-A72E-5236-ED2D8085BDC6}"/>
              </a:ext>
            </a:extLst>
          </p:cNvPr>
          <p:cNvSpPr txBox="1"/>
          <p:nvPr/>
        </p:nvSpPr>
        <p:spPr>
          <a:xfrm>
            <a:off x="6182698" y="421080"/>
            <a:ext cx="733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B31DE9-BFAB-6AF9-C93C-AE715E32E42F}"/>
              </a:ext>
            </a:extLst>
          </p:cNvPr>
          <p:cNvSpPr txBox="1"/>
          <p:nvPr/>
        </p:nvSpPr>
        <p:spPr>
          <a:xfrm>
            <a:off x="6915738" y="557581"/>
            <a:ext cx="2196000" cy="1234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80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W/C: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B81F78F-F719-2C2C-9D56-6016A19D0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549216"/>
              </p:ext>
            </p:extLst>
          </p:nvPr>
        </p:nvGraphicFramePr>
        <p:xfrm>
          <a:off x="1349682" y="2057400"/>
          <a:ext cx="5328102" cy="4530768"/>
        </p:xfrm>
        <a:graphic>
          <a:graphicData uri="http://schemas.openxmlformats.org/drawingml/2006/table">
            <a:tbl>
              <a:tblPr/>
              <a:tblGrid>
                <a:gridCol w="2664051">
                  <a:extLst>
                    <a:ext uri="{9D8B030D-6E8A-4147-A177-3AD203B41FA5}">
                      <a16:colId xmlns:a16="http://schemas.microsoft.com/office/drawing/2014/main" val="2099088481"/>
                    </a:ext>
                  </a:extLst>
                </a:gridCol>
                <a:gridCol w="2664051">
                  <a:extLst>
                    <a:ext uri="{9D8B030D-6E8A-4147-A177-3AD203B41FA5}">
                      <a16:colId xmlns:a16="http://schemas.microsoft.com/office/drawing/2014/main" val="1389348707"/>
                    </a:ext>
                  </a:extLst>
                </a:gridCol>
              </a:tblGrid>
              <a:tr h="858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Shawarma Flatbread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Mexican Yellow Rice</a:t>
                      </a: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Beef Lasagne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GB" sz="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Vegetarian Lasagne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294430"/>
                  </a:ext>
                </a:extLst>
              </a:tr>
              <a:tr h="8549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West African Chicken </a:t>
                      </a:r>
                      <a:r>
                        <a:rPr lang="en-GB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Rice</a:t>
                      </a:r>
                      <a:endParaRPr lang="en-GB" sz="1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with Mixed Side Salad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Mexican Chilli Beef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with Rice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Cauliflower Mac 'n' Cheese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with Garlic and Herb Bread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525051"/>
                  </a:ext>
                </a:extLst>
              </a:tr>
              <a:tr h="8549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Roast Pork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with Potatoes, Stuffing and Apple Sauce, 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Cajun Chicken Burger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with Chipotle Potato Wedges, </a:t>
                      </a:r>
                      <a:endParaRPr lang="en-GB" sz="8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Vegetarian Chilli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030092"/>
                  </a:ext>
                </a:extLst>
              </a:tr>
              <a:tr h="1048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Tikka Masala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Cottage Pie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with Peas</a:t>
                      </a:r>
                      <a:endParaRPr lang="en-GB" sz="8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Vegetarian Cottage Pie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with Peas</a:t>
                      </a:r>
                      <a:endParaRPr lang="en-GB" sz="8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937821"/>
                  </a:ext>
                </a:extLst>
              </a:tr>
              <a:tr h="8549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Battered Fish Or Fish Finger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Chips, Baked Beans and Peas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Vegan Sausage Roll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Chips, Baked Beans and Peas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49942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C14A6E9-E84E-8875-99A9-6399B6DE0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6522899"/>
            <a:ext cx="123292" cy="211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8605FE-54D1-1B30-0683-2418A4CB0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481" y="6582571"/>
            <a:ext cx="158162" cy="123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9E947E-CB0C-94E5-C0F8-FA1DBAA564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712" y="6582571"/>
            <a:ext cx="92563" cy="1293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56F932-3F42-1C77-698E-F86BD7CC14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7586" y="6579440"/>
            <a:ext cx="123292" cy="1541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B90EBF-CD5A-BA3F-8704-40FD258D96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8431" y="6591632"/>
            <a:ext cx="107637" cy="1230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ACDBE1-6DA6-C268-F07E-AA0690C406F9}"/>
              </a:ext>
            </a:extLst>
          </p:cNvPr>
          <p:cNvSpPr txBox="1"/>
          <p:nvPr/>
        </p:nvSpPr>
        <p:spPr>
          <a:xfrm>
            <a:off x="7198095" y="6530028"/>
            <a:ext cx="837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Vegetarian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4CFA23-B65C-4BBB-F9A7-4E1D6885B10A}"/>
              </a:ext>
            </a:extLst>
          </p:cNvPr>
          <p:cNvSpPr txBox="1"/>
          <p:nvPr/>
        </p:nvSpPr>
        <p:spPr>
          <a:xfrm>
            <a:off x="8151919" y="6530028"/>
            <a:ext cx="6880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Oily fish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4A7947-A0B7-7405-8119-3AE2A865BC11}"/>
              </a:ext>
            </a:extLst>
          </p:cNvPr>
          <p:cNvSpPr txBox="1"/>
          <p:nvPr/>
        </p:nvSpPr>
        <p:spPr>
          <a:xfrm>
            <a:off x="8889338" y="6530028"/>
            <a:ext cx="881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Wholegrain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4BF212-FE07-B8BA-4EEC-97733A0C08F7}"/>
              </a:ext>
            </a:extLst>
          </p:cNvPr>
          <p:cNvSpPr txBox="1"/>
          <p:nvPr/>
        </p:nvSpPr>
        <p:spPr>
          <a:xfrm>
            <a:off x="9774241" y="6530028"/>
            <a:ext cx="554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Fruity!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1E0C55-6C42-2DA1-D048-37290857958F}"/>
              </a:ext>
            </a:extLst>
          </p:cNvPr>
          <p:cNvSpPr txBox="1"/>
          <p:nvPr/>
        </p:nvSpPr>
        <p:spPr>
          <a:xfrm>
            <a:off x="10423171" y="6530028"/>
            <a:ext cx="1395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Nutritionist’s Choice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DBE2C14-8E09-4015-B0B6-2C2C480BC0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470873"/>
            <a:ext cx="123292" cy="1541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11940F-4AE1-5D23-1D11-A05E8CBA59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3857" y="3209698"/>
            <a:ext cx="123292" cy="1541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CF94A5-3E59-830D-5A41-AA253C1AFD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0114" y="4093604"/>
            <a:ext cx="123292" cy="1541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F0B945-0FD1-D608-FC9F-4AD08509B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224355" y="2413630"/>
            <a:ext cx="82851" cy="2113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E11AB5-BBB4-8914-28D3-328EAC614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055" y="3208042"/>
            <a:ext cx="123292" cy="2113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CBD62C2-9336-4BE0-59BE-11FD92268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458" y="4051042"/>
            <a:ext cx="123292" cy="2113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6E3BEB-02BD-9E1C-F8B1-01F425118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011" y="5092370"/>
            <a:ext cx="123292" cy="2113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386960-97E0-ABAC-E202-67AD5C2BE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380" y="6072565"/>
            <a:ext cx="123292" cy="2113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5F14BCD-E322-0405-6814-B3A2A6E704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8208" y="5166509"/>
            <a:ext cx="107637" cy="1230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7198E28-A221-D544-C03A-4481C8EBB2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6220" y="4262400"/>
            <a:ext cx="107637" cy="1230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279543-28C6-D71A-E1A2-BFADDED1E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1530" y="5166509"/>
            <a:ext cx="123292" cy="1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64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1AC664-8295-A72E-5236-ED2D8085BDC6}"/>
              </a:ext>
            </a:extLst>
          </p:cNvPr>
          <p:cNvSpPr txBox="1"/>
          <p:nvPr/>
        </p:nvSpPr>
        <p:spPr>
          <a:xfrm>
            <a:off x="6182698" y="421080"/>
            <a:ext cx="733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B31DE9-BFAB-6AF9-C93C-AE715E32E42F}"/>
              </a:ext>
            </a:extLst>
          </p:cNvPr>
          <p:cNvSpPr txBox="1"/>
          <p:nvPr/>
        </p:nvSpPr>
        <p:spPr>
          <a:xfrm>
            <a:off x="6915738" y="557581"/>
            <a:ext cx="2196000" cy="1234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80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W/C: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B81F78F-F719-2C2C-9D56-6016A19D0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254869"/>
              </p:ext>
            </p:extLst>
          </p:nvPr>
        </p:nvGraphicFramePr>
        <p:xfrm>
          <a:off x="1371600" y="2016001"/>
          <a:ext cx="5257800" cy="4570543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9908848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389348707"/>
                    </a:ext>
                  </a:extLst>
                </a:gridCol>
              </a:tblGrid>
              <a:tr h="8559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Pork Sausages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Sausages</a:t>
                      </a:r>
                      <a:endParaRPr lang="en-GB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Mashed Potato, </a:t>
                      </a:r>
                      <a:b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Sweetcorn, Peas and Gravy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Vegetarian Devil’s </a:t>
                      </a:r>
                      <a:br>
                        <a:rPr lang="en-GB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Kitchen Sausage </a:t>
                      </a:r>
                    </a:p>
                    <a:p>
                      <a:pPr algn="ctr"/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Mashed Potato, </a:t>
                      </a:r>
                      <a:b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Sweetcorn, Peas and Gravy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294430"/>
                  </a:ext>
                </a:extLst>
              </a:tr>
              <a:tr h="90157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Chicken Katsu</a:t>
                      </a:r>
                    </a:p>
                    <a:p>
                      <a:pPr algn="ctr"/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Wholegrain Rice </a:t>
                      </a:r>
                      <a:b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Peas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Beef Lasagne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Vegetable Chow Mein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525051"/>
                  </a:ext>
                </a:extLst>
              </a:tr>
              <a:tr h="84523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eraGR-Regular ☞" pitchFamily="2" charset="0"/>
                        </a:rPr>
                        <a:t>                       Roast Turkey </a:t>
                      </a:r>
                    </a:p>
                    <a:p>
                      <a:pPr algn="l"/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raGR-Regular ☞" pitchFamily="2" charset="0"/>
                        </a:rPr>
                        <a:t>                     Served with Roast Potatoes, and Gravy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Breaded Chicken Strips</a:t>
                      </a:r>
                    </a:p>
                    <a:p>
                      <a:pPr algn="l"/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raGR-Regular ☞" pitchFamily="2" charset="0"/>
                        </a:rPr>
                        <a:t>                                    Served with Chips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Vegetable Pastry Roll</a:t>
                      </a:r>
                    </a:p>
                    <a:p>
                      <a:pPr algn="ctr"/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Mashed Potato, Yorkshire Pudding,</a:t>
                      </a:r>
                      <a:b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Carrots, Cabbage and Gravy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030092"/>
                  </a:ext>
                </a:extLst>
              </a:tr>
              <a:tr h="97758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Pulled Mexican Chicken </a:t>
                      </a:r>
                      <a:br>
                        <a:rPr lang="en-GB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with Crushed Taco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Sweet and Sour Chicken</a:t>
                      </a:r>
                      <a:endParaRPr lang="en-GB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Wholegrain Rice </a:t>
                      </a:r>
                      <a:b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Vegetarian Bolognese</a:t>
                      </a:r>
                    </a:p>
                    <a:p>
                      <a:pPr algn="ctr"/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Mixed Side Salad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937821"/>
                  </a:ext>
                </a:extLst>
              </a:tr>
              <a:tr h="98307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Battered Fish Or Fish Finger</a:t>
                      </a:r>
                    </a:p>
                    <a:p>
                      <a:pPr algn="ctr"/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Chips, Peas and Baked Beans 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Vegetarian Hot Dog</a:t>
                      </a:r>
                    </a:p>
                    <a:p>
                      <a:pPr algn="ctr"/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Chips, Peas and Baked Beans 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49942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DD2391E-B432-2847-ABEA-1CB7AD1D9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6522899"/>
            <a:ext cx="123292" cy="211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B0FFA2-1E6B-67BB-9A3E-872259A18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481" y="6582571"/>
            <a:ext cx="158162" cy="123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B52C58-A551-6A6F-8A24-7CF1F9B592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712" y="6582571"/>
            <a:ext cx="92563" cy="1293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884AF6-24F9-3A10-74EA-63AFCE8709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7586" y="6579440"/>
            <a:ext cx="123292" cy="1541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F3839C-759B-2190-D8DA-9589936874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8431" y="6591632"/>
            <a:ext cx="107637" cy="1230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793140-7D20-7609-24B9-5084A388AB20}"/>
              </a:ext>
            </a:extLst>
          </p:cNvPr>
          <p:cNvSpPr txBox="1"/>
          <p:nvPr/>
        </p:nvSpPr>
        <p:spPr>
          <a:xfrm>
            <a:off x="7198095" y="6530028"/>
            <a:ext cx="837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Vegetarian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8E88CF-F145-884A-5F93-A7563E1E6AD3}"/>
              </a:ext>
            </a:extLst>
          </p:cNvPr>
          <p:cNvSpPr txBox="1"/>
          <p:nvPr/>
        </p:nvSpPr>
        <p:spPr>
          <a:xfrm>
            <a:off x="8151919" y="6530028"/>
            <a:ext cx="6880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Oily fish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0458A6-3695-131A-9711-8FCE1AC309E3}"/>
              </a:ext>
            </a:extLst>
          </p:cNvPr>
          <p:cNvSpPr txBox="1"/>
          <p:nvPr/>
        </p:nvSpPr>
        <p:spPr>
          <a:xfrm>
            <a:off x="8889338" y="6530028"/>
            <a:ext cx="881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Wholegrain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0E29ED-92AF-4806-A310-36330A176366}"/>
              </a:ext>
            </a:extLst>
          </p:cNvPr>
          <p:cNvSpPr txBox="1"/>
          <p:nvPr/>
        </p:nvSpPr>
        <p:spPr>
          <a:xfrm>
            <a:off x="9774241" y="6530028"/>
            <a:ext cx="554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Fruity!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1E641D-C792-27BB-14EC-5606C6551D5E}"/>
              </a:ext>
            </a:extLst>
          </p:cNvPr>
          <p:cNvSpPr txBox="1"/>
          <p:nvPr/>
        </p:nvSpPr>
        <p:spPr>
          <a:xfrm>
            <a:off x="10423171" y="6530028"/>
            <a:ext cx="1395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Nutritionist’s Choice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BBE9D3-BBF8-FA24-B03D-63073FCBD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052" y="2324510"/>
            <a:ext cx="123292" cy="2113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13C3A9-1F4D-C6F5-2BD8-B781AE807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052" y="3957868"/>
            <a:ext cx="123292" cy="2113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5700DAC-3E3E-9252-490C-E44B272C0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210" y="5852730"/>
            <a:ext cx="186357" cy="3194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AE0546F-DA6E-7F3F-DBD6-C2F4CE7424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0288" y="3399942"/>
            <a:ext cx="107637" cy="1230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51F4806-CB98-0890-6F12-DB7BFDCA23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2024" y="5166509"/>
            <a:ext cx="107637" cy="1230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60320FE-26E1-1BA9-33ED-91F819DF40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4128" y="2361446"/>
            <a:ext cx="123292" cy="1541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E45F7D0-89DD-061B-4B64-AF6365533A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1388" y="4132175"/>
            <a:ext cx="123292" cy="1541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D088471-0897-E9A7-5A7A-1D6A6C765B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1388" y="4766567"/>
            <a:ext cx="123292" cy="1541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9FC20E-DE31-1C6F-2EBD-96AB9C0DA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937" y="3265391"/>
            <a:ext cx="123292" cy="2113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3DB0CEA-A004-F2EF-44B2-DC91F12178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6013" y="3302327"/>
            <a:ext cx="123292" cy="1541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BD5F612-5B7E-83EB-1274-40FD8CE6D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937" y="4920682"/>
            <a:ext cx="123292" cy="21135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153E616-3731-9BD7-BEC6-8CE90A1784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6013" y="4957618"/>
            <a:ext cx="123292" cy="15411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86ECB47-04C8-4250-0D9D-C6293D51ED14}"/>
              </a:ext>
            </a:extLst>
          </p:cNvPr>
          <p:cNvSpPr txBox="1"/>
          <p:nvPr/>
        </p:nvSpPr>
        <p:spPr>
          <a:xfrm>
            <a:off x="6915738" y="3036849"/>
            <a:ext cx="2196000" cy="9843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Love Joes Burritos and Wraps</a:t>
            </a:r>
          </a:p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Freshly Baked Pizza</a:t>
            </a:r>
          </a:p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Pasta and Sauces</a:t>
            </a:r>
          </a:p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Topped Jacket Potatoes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4BAF9A-6152-7FFE-B2C6-A573633A124C}"/>
              </a:ext>
            </a:extLst>
          </p:cNvPr>
          <p:cNvSpPr txBox="1"/>
          <p:nvPr/>
        </p:nvSpPr>
        <p:spPr>
          <a:xfrm>
            <a:off x="6915738" y="5228016"/>
            <a:ext cx="2196000" cy="73039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 healthy selection of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Fresh Salads, Fresh Sandwiches, Baguettes and Wraps</a:t>
            </a:r>
          </a:p>
        </p:txBody>
      </p:sp>
    </p:spTree>
    <p:extLst>
      <p:ext uri="{BB962C8B-B14F-4D97-AF65-F5344CB8AC3E}">
        <p14:creationId xmlns:p14="http://schemas.microsoft.com/office/powerpoint/2010/main" val="31331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1AC664-8295-A72E-5236-ED2D8085BDC6}"/>
              </a:ext>
            </a:extLst>
          </p:cNvPr>
          <p:cNvSpPr txBox="1"/>
          <p:nvPr/>
        </p:nvSpPr>
        <p:spPr>
          <a:xfrm>
            <a:off x="6182698" y="421080"/>
            <a:ext cx="733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 Regular"/>
                <a:cs typeface="Futura Medium" panose="020B0602020204020303" pitchFamily="34" charset="-79"/>
              </a:rPr>
              <a:t>WEEK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Calibri Regular"/>
                <a:cs typeface="Futura Medium" panose="020B0602020204020303" pitchFamily="34" charset="-79"/>
              </a:rPr>
              <a:t>THREE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B31DE9-BFAB-6AF9-C93C-AE715E32E42F}"/>
              </a:ext>
            </a:extLst>
          </p:cNvPr>
          <p:cNvSpPr txBox="1"/>
          <p:nvPr/>
        </p:nvSpPr>
        <p:spPr>
          <a:xfrm>
            <a:off x="6915738" y="557581"/>
            <a:ext cx="2196000" cy="1234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802" dirty="0">
                <a:solidFill>
                  <a:schemeClr val="bg1"/>
                </a:solidFill>
                <a:latin typeface="+mn-lt"/>
              </a:rPr>
              <a:t>W/C: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B81F78F-F719-2C2C-9D56-6016A19D0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6376"/>
              </p:ext>
            </p:extLst>
          </p:nvPr>
        </p:nvGraphicFramePr>
        <p:xfrm>
          <a:off x="1349682" y="2057401"/>
          <a:ext cx="5277764" cy="4465180"/>
        </p:xfrm>
        <a:graphic>
          <a:graphicData uri="http://schemas.openxmlformats.org/drawingml/2006/table">
            <a:tbl>
              <a:tblPr/>
              <a:tblGrid>
                <a:gridCol w="2600637">
                  <a:extLst>
                    <a:ext uri="{9D8B030D-6E8A-4147-A177-3AD203B41FA5}">
                      <a16:colId xmlns:a16="http://schemas.microsoft.com/office/drawing/2014/main" val="2099088481"/>
                    </a:ext>
                  </a:extLst>
                </a:gridCol>
                <a:gridCol w="2677127">
                  <a:extLst>
                    <a:ext uri="{9D8B030D-6E8A-4147-A177-3AD203B41FA5}">
                      <a16:colId xmlns:a16="http://schemas.microsoft.com/office/drawing/2014/main" val="1389348707"/>
                    </a:ext>
                  </a:extLst>
                </a:gridCol>
              </a:tblGrid>
              <a:tr h="91357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Chilli Con Carne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Wholegrain Rice and Spiced Sweetcorn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Sweet and Sour Chicken</a:t>
                      </a:r>
                      <a:endParaRPr lang="en-GB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Wholegrain Rice </a:t>
                      </a:r>
                      <a:endParaRPr lang="en-GB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Vegetarian Chilli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Wholegrain Rice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294430"/>
                  </a:ext>
                </a:extLst>
              </a:tr>
              <a:tr h="91357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Mandarin BBQ Style Pork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Stir Fried Vegetables and Peas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Crispy Chicken Masala Slider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Chickpea and Tomato Masala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Wholegrain Rice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525051"/>
                  </a:ext>
                </a:extLst>
              </a:tr>
              <a:tr h="8986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Souvlaki Flatbread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eraGR-Regular ☞" pitchFamily="2" charset="0"/>
                        </a:rPr>
                        <a:t>Roast Gammon</a:t>
                      </a:r>
                    </a:p>
                    <a:p>
                      <a:pPr algn="l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eraGR-Regular ☞" pitchFamily="2" charset="0"/>
                        </a:rPr>
                        <a:t>                     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raGR-Regular ☞" pitchFamily="2" charset="0"/>
                        </a:rPr>
                        <a:t>with Roast Potatoes,  Gravy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Crispy Topped Veggie Pie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Mashed Potato,</a:t>
                      </a:r>
                      <a:b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Broccoli, Sweetcorn and Gravy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030092"/>
                  </a:ext>
                </a:extLst>
              </a:tr>
              <a:tr h="103278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Buffalo Chicken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Mince Steak Pie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Mashed </a:t>
                      </a:r>
                      <a:r>
                        <a:rPr lang="en-GB" sz="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Potato,Broccoli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Sweetcorn, Gravy</a:t>
                      </a:r>
                    </a:p>
                    <a:p>
                      <a:pPr algn="l"/>
                      <a:b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Vegetarian Incredible Burger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Herb Diced Potatoes,</a:t>
                      </a:r>
                      <a:b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Cornslaw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Sweetcorn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937821"/>
                  </a:ext>
                </a:extLst>
              </a:tr>
              <a:tr h="6209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Battered Fish Or Fish Finger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Chips, Peas and Baked Beans 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 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Yorker Quorn Dog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Chips, Peas, Baked Beans </a:t>
                      </a:r>
                      <a:b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Mixed Side Salad</a:t>
                      </a:r>
                      <a:endParaRPr lang="en-GB" sz="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49942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5502773-21D5-1BFF-CF17-22ABF426B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6522899"/>
            <a:ext cx="123292" cy="211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40175B-2DE9-E79F-2655-F3643B200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481" y="6582571"/>
            <a:ext cx="158162" cy="123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D342F7-5CB8-F229-C953-52E1D43550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712" y="6582571"/>
            <a:ext cx="92563" cy="1293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6C2834-BEA4-F5BB-0021-4B5F4B23B9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7586" y="6579440"/>
            <a:ext cx="123292" cy="1541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790FD-7FBF-A26C-FE3D-4A1AF2387D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8431" y="6591632"/>
            <a:ext cx="107637" cy="1230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01DE9F-8802-9BE9-6AD8-A2E3B6D08B73}"/>
              </a:ext>
            </a:extLst>
          </p:cNvPr>
          <p:cNvSpPr txBox="1"/>
          <p:nvPr/>
        </p:nvSpPr>
        <p:spPr>
          <a:xfrm>
            <a:off x="7198095" y="6530028"/>
            <a:ext cx="7649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+mn-lt"/>
              </a:rPr>
              <a:t>Vegetarian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9A960E-3F97-636E-EF83-90E6328FAC83}"/>
              </a:ext>
            </a:extLst>
          </p:cNvPr>
          <p:cNvSpPr txBox="1"/>
          <p:nvPr/>
        </p:nvSpPr>
        <p:spPr>
          <a:xfrm>
            <a:off x="8151919" y="6530028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+mn-lt"/>
              </a:rPr>
              <a:t>Oily fish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885EBE-4734-91EB-D059-2E6FCFCBBFF6}"/>
              </a:ext>
            </a:extLst>
          </p:cNvPr>
          <p:cNvSpPr txBox="1"/>
          <p:nvPr/>
        </p:nvSpPr>
        <p:spPr>
          <a:xfrm>
            <a:off x="8889338" y="6530028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+mn-lt"/>
              </a:rPr>
              <a:t>Wholegrain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77E6F0-807F-2B11-027A-E0C1B3AEBAFE}"/>
              </a:ext>
            </a:extLst>
          </p:cNvPr>
          <p:cNvSpPr txBox="1"/>
          <p:nvPr/>
        </p:nvSpPr>
        <p:spPr>
          <a:xfrm>
            <a:off x="9774241" y="6530028"/>
            <a:ext cx="5540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n-lt"/>
              </a:rPr>
              <a:t>Fruity!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482CB6-71B2-AF78-8F2D-86814FA15B2B}"/>
              </a:ext>
            </a:extLst>
          </p:cNvPr>
          <p:cNvSpPr txBox="1"/>
          <p:nvPr/>
        </p:nvSpPr>
        <p:spPr>
          <a:xfrm>
            <a:off x="10423171" y="6530028"/>
            <a:ext cx="1395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n-lt"/>
              </a:rPr>
              <a:t>Nutritionist’s Choice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828341-EFE3-243E-429D-CB0134CFA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11761"/>
            <a:ext cx="123292" cy="2113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4D9A04-CDD0-AB42-5912-F58678389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342" y="4010535"/>
            <a:ext cx="123292" cy="2113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60E97F-5B67-CB5C-E4C7-6D78E0DE8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646" y="5828846"/>
            <a:ext cx="123292" cy="2113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2EBFB7D-C86F-C837-ED8A-F94C630150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600" y="2768574"/>
            <a:ext cx="107637" cy="1230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51176C-4BA5-E476-6210-5F0B53F152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2181" y="2610490"/>
            <a:ext cx="107637" cy="1230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9E0A8F-0F0F-4125-E7F7-B5A61133BB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6368" y="3467496"/>
            <a:ext cx="107637" cy="1230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7C8D0A-EF64-5BCF-98F7-FD372E1BA4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8089" y="2292430"/>
            <a:ext cx="123292" cy="1541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21D79F7-0CEA-8E26-3B1F-736B30B02C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046" y="2368054"/>
            <a:ext cx="123292" cy="1541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8912212-2184-9D5A-B051-CCBCE48CD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154" y="3180396"/>
            <a:ext cx="123292" cy="21135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3816171-27AF-9E9D-4595-810184DC22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7200" y="3236689"/>
            <a:ext cx="123292" cy="1541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56793A5-D09E-97B2-B8BC-C02C86F3D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154" y="4880401"/>
            <a:ext cx="123292" cy="21135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0054FA8-CE47-0524-628F-5142D8009D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7200" y="4936694"/>
            <a:ext cx="123292" cy="15411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938EBBF-C3D4-D38D-08F8-C67737C50FEC}"/>
              </a:ext>
            </a:extLst>
          </p:cNvPr>
          <p:cNvSpPr txBox="1"/>
          <p:nvPr/>
        </p:nvSpPr>
        <p:spPr>
          <a:xfrm>
            <a:off x="6915738" y="3036849"/>
            <a:ext cx="2196000" cy="9843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Love Joes Burritos and Wraps</a:t>
            </a:r>
          </a:p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Freshly Baked Pizza</a:t>
            </a:r>
          </a:p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Pasta and Sauces</a:t>
            </a:r>
          </a:p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Topped Jacket Potatoes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144076-752A-DD54-DA2F-9020BA26CF3B}"/>
              </a:ext>
            </a:extLst>
          </p:cNvPr>
          <p:cNvSpPr txBox="1"/>
          <p:nvPr/>
        </p:nvSpPr>
        <p:spPr>
          <a:xfrm>
            <a:off x="6915738" y="5228016"/>
            <a:ext cx="2196000" cy="73039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 healthy selection of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Fresh Salads, Fresh Sandwiches, Baguettes and Wraps</a:t>
            </a:r>
          </a:p>
        </p:txBody>
      </p:sp>
    </p:spTree>
    <p:extLst>
      <p:ext uri="{BB962C8B-B14F-4D97-AF65-F5344CB8AC3E}">
        <p14:creationId xmlns:p14="http://schemas.microsoft.com/office/powerpoint/2010/main" val="284557445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10" ma:contentTypeDescription="Create a new document." ma:contentTypeScope="" ma:versionID="5c5c2f8e79ae191c5fbe555a8cbaa4ad">
  <xsd:schema xmlns:xsd="http://www.w3.org/2001/XMLSchema" xmlns:xs="http://www.w3.org/2001/XMLSchema" xmlns:p="http://schemas.microsoft.com/office/2006/metadata/properties" xmlns:ns2="2a4231d9-844b-42ba-9d15-21bb434c25e3" targetNamespace="http://schemas.microsoft.com/office/2006/metadata/properties" ma:root="true" ma:fieldsID="f5cc26173ff0b753d05d854253c80118" ns2:_="">
    <xsd:import namespace="2a4231d9-844b-42ba-9d15-21bb434c25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A24E2A-908D-41DF-8550-7B699079EDDF}">
  <ds:schemaRefs>
    <ds:schemaRef ds:uri="http://schemas.microsoft.com/office/2006/metadata/properties"/>
    <ds:schemaRef ds:uri="http://schemas.microsoft.com/office/2006/documentManagement/types"/>
    <ds:schemaRef ds:uri="2a4231d9-844b-42ba-9d15-21bb434c25e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02521A-6D20-4476-AB01-68B67E8CD5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82B8AD-F763-48E4-841D-17EE8E06C5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3851</TotalTime>
  <Words>499</Words>
  <Application>Microsoft Office PowerPoint</Application>
  <PresentationFormat>Widescreen</PresentationFormat>
  <Paragraphs>117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Calibri Regular</vt:lpstr>
      <vt:lpstr>CeraGR-Regular ☞</vt:lpstr>
      <vt:lpstr>Futura Medium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BY Food.</dc:title>
  <dc:creator>Jennie Elgie</dc:creator>
  <cp:lastModifiedBy>Unit 85961</cp:lastModifiedBy>
  <cp:revision>45</cp:revision>
  <cp:lastPrinted>2022-10-20T09:57:43Z</cp:lastPrinted>
  <dcterms:created xsi:type="dcterms:W3CDTF">2022-05-12T10:12:17Z</dcterms:created>
  <dcterms:modified xsi:type="dcterms:W3CDTF">2022-10-20T09:59:58Z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2022-05-12T00:00:00Z</vt:filetime>
  </property>
  <property fmtid="{D5CDD505-2E9C-101B-9397-08002B2CF9AE}" pid="3" name="Creator">
    <vt:lpwstr>Adobe InDesign 17.2 (Macintosh)</vt:lpwstr>
  </property>
  <property fmtid="{D5CDD505-2E9C-101B-9397-08002B2CF9AE}" pid="4" name="LastSaved">
    <vt:filetime>2022-05-12T00:00:00Z</vt:filetime>
  </property>
  <property fmtid="{D5CDD505-2E9C-101B-9397-08002B2CF9AE}" pid="5" name="MSIP_Label_f472f14c-d40a-4996-84a9-078c3b8640e0_Enabled">
    <vt:lpwstr>true</vt:lpwstr>
  </property>
  <property fmtid="{D5CDD505-2E9C-101B-9397-08002B2CF9AE}" pid="6" name="MSIP_Label_f472f14c-d40a-4996-84a9-078c3b8640e0_SetDate">
    <vt:lpwstr>2022-06-01T08:26:52Z</vt:lpwstr>
  </property>
  <property fmtid="{D5CDD505-2E9C-101B-9397-08002B2CF9AE}" pid="7" name="MSIP_Label_f472f14c-d40a-4996-84a9-078c3b8640e0_Method">
    <vt:lpwstr>Privileged</vt:lpwstr>
  </property>
  <property fmtid="{D5CDD505-2E9C-101B-9397-08002B2CF9AE}" pid="8" name="MSIP_Label_f472f14c-d40a-4996-84a9-078c3b8640e0_Name">
    <vt:lpwstr>f472f14c-d40a-4996-84a9-078c3b8640e0</vt:lpwstr>
  </property>
  <property fmtid="{D5CDD505-2E9C-101B-9397-08002B2CF9AE}" pid="9" name="MSIP_Label_f472f14c-d40a-4996-84a9-078c3b8640e0_SiteId">
    <vt:lpwstr>cd62b7dd-4b48-44bd-90e7-e143a22c8ead</vt:lpwstr>
  </property>
  <property fmtid="{D5CDD505-2E9C-101B-9397-08002B2CF9AE}" pid="10" name="MSIP_Label_f472f14c-d40a-4996-84a9-078c3b8640e0_ActionId">
    <vt:lpwstr>e23987c8-5069-4837-a659-9bcdee0a41c4</vt:lpwstr>
  </property>
  <property fmtid="{D5CDD505-2E9C-101B-9397-08002B2CF9AE}" pid="11" name="MSIP_Label_f472f14c-d40a-4996-84a9-078c3b8640e0_ContentBits">
    <vt:lpwstr>2</vt:lpwstr>
  </property>
  <property fmtid="{D5CDD505-2E9C-101B-9397-08002B2CF9AE}" pid="12" name="ClassificationContentMarkingFooterLocations">
    <vt:lpwstr>Custom Design:3\1_Custom Design:4\2_Custom Design:3\3_Custom Design:9</vt:lpwstr>
  </property>
  <property fmtid="{D5CDD505-2E9C-101B-9397-08002B2CF9AE}" pid="13" name="ClassificationContentMarkingFooterText">
    <vt:lpwstr>Internal</vt:lpwstr>
  </property>
  <property fmtid="{D5CDD505-2E9C-101B-9397-08002B2CF9AE}" pid="14" name="ContentTypeId">
    <vt:lpwstr>0x010100A71C9106D901B448B24197D5D49EFCD4</vt:lpwstr>
  </property>
</Properties>
</file>